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0" r:id="rId4"/>
    <p:sldId id="262" r:id="rId5"/>
    <p:sldId id="261" r:id="rId6"/>
    <p:sldId id="264" r:id="rId7"/>
  </p:sldIdLst>
  <p:sldSz cx="14630400" cy="8229600"/>
  <p:notesSz cx="8229600" cy="14630400"/>
  <p:embeddedFontLst>
    <p:embeddedFont>
      <p:font typeface="Consolas" panose="020B0609020204030204" pitchFamily="49" charset="0"/>
      <p:regular r:id="rId9"/>
      <p:bold r:id="rId10"/>
      <p:italic r:id="rId11"/>
      <p:boldItalic r:id="rId12"/>
    </p:embeddedFon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727"/>
    <a:srgbClr val="0C0626"/>
    <a:srgbClr val="E0D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547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eronikkaa.netlify.app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ublicdomainpictures.net/view-image.php?image=1758&amp;picture=tic-tac-to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883694"/>
            <a:ext cx="722947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ea typeface="Petrona Bold" pitchFamily="34" charset="-122"/>
                <a:cs typeface="Petrona Bold" pitchFamily="34" charset="-120"/>
              </a:rPr>
              <a:t>Tic Tac Toe Game in Python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96811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ea typeface="Inter" pitchFamily="34" charset="-122"/>
                <a:cs typeface="Inter" pitchFamily="34" charset="-120"/>
              </a:rPr>
              <a:t>Let's build a simple yet engaging Tic Tac Toe game using Python, a popular language for game development.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56440" y="4949071"/>
            <a:ext cx="121539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ea typeface="Inter Bold" pitchFamily="34" charset="-122"/>
                <a:cs typeface="Inter Bold" pitchFamily="34" charset="-120"/>
              </a:rPr>
              <a:t>by Mansi</a:t>
            </a: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4BD2B9-ECA7-A369-D92E-E28E562C5D31}"/>
              </a:ext>
            </a:extLst>
          </p:cNvPr>
          <p:cNvSpPr/>
          <p:nvPr/>
        </p:nvSpPr>
        <p:spPr>
          <a:xfrm>
            <a:off x="12395569" y="7503795"/>
            <a:ext cx="2228191" cy="725805"/>
          </a:xfrm>
          <a:prstGeom prst="rect">
            <a:avLst/>
          </a:prstGeom>
          <a:solidFill>
            <a:srgbClr val="0C0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: Diagonal Corners Rounded 55">
            <a:extLst>
              <a:ext uri="{FF2B5EF4-FFF2-40B4-BE49-F238E27FC236}">
                <a16:creationId xmlns:a16="http://schemas.microsoft.com/office/drawing/2014/main" id="{A838F5CC-27D2-D002-6ABE-6A6DAFC4E6B3}"/>
              </a:ext>
            </a:extLst>
          </p:cNvPr>
          <p:cNvSpPr/>
          <p:nvPr/>
        </p:nvSpPr>
        <p:spPr>
          <a:xfrm>
            <a:off x="11384" y="0"/>
            <a:ext cx="5695474" cy="8229600"/>
          </a:xfrm>
          <a:prstGeom prst="round2DiagRect">
            <a:avLst/>
          </a:prstGeom>
          <a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6A97C7CF-1C0D-3EDD-45EC-E7655EB4AC2F}"/>
              </a:ext>
            </a:extLst>
          </p:cNvPr>
          <p:cNvSpPr/>
          <p:nvPr/>
        </p:nvSpPr>
        <p:spPr>
          <a:xfrm>
            <a:off x="6089421" y="4860896"/>
            <a:ext cx="577810" cy="573183"/>
          </a:xfrm>
          <a:prstGeom prst="donut">
            <a:avLst>
              <a:gd name="adj" fmla="val 413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EE35E7EE-1C76-A3E1-DCB6-6195AAA0A9C2}"/>
              </a:ext>
            </a:extLst>
          </p:cNvPr>
          <p:cNvSpPr/>
          <p:nvPr/>
        </p:nvSpPr>
        <p:spPr>
          <a:xfrm>
            <a:off x="7519618" y="1530089"/>
            <a:ext cx="6664842" cy="5169422"/>
          </a:xfrm>
          <a:prstGeom prst="verticalScroll">
            <a:avLst/>
          </a:prstGeom>
          <a:solidFill>
            <a:srgbClr val="0D072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A0BF723C-98B0-DD3D-9B22-15A57402FEE6}"/>
              </a:ext>
            </a:extLst>
          </p:cNvPr>
          <p:cNvSpPr/>
          <p:nvPr/>
        </p:nvSpPr>
        <p:spPr>
          <a:xfrm>
            <a:off x="206885" y="1530089"/>
            <a:ext cx="6664842" cy="5169422"/>
          </a:xfrm>
          <a:prstGeom prst="verticalScroll">
            <a:avLst/>
          </a:prstGeom>
          <a:solidFill>
            <a:srgbClr val="0D072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5392642" y="375289"/>
            <a:ext cx="384511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ea typeface="Petrona Bold" pitchFamily="34" charset="-122"/>
                <a:cs typeface="Petrona Bold" pitchFamily="34" charset="-120"/>
              </a:rPr>
              <a:t>Game Objective</a:t>
            </a:r>
            <a:endParaRPr lang="en-US" sz="46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DC8754-6158-8B51-D4DD-51662F262E52}"/>
              </a:ext>
            </a:extLst>
          </p:cNvPr>
          <p:cNvSpPr/>
          <p:nvPr/>
        </p:nvSpPr>
        <p:spPr>
          <a:xfrm>
            <a:off x="12395569" y="7503795"/>
            <a:ext cx="2228191" cy="725805"/>
          </a:xfrm>
          <a:prstGeom prst="rect">
            <a:avLst/>
          </a:prstGeom>
          <a:solidFill>
            <a:srgbClr val="0C0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81C083-B044-0F8E-42F5-A76E75C92906}"/>
              </a:ext>
            </a:extLst>
          </p:cNvPr>
          <p:cNvGrpSpPr/>
          <p:nvPr/>
        </p:nvGrpSpPr>
        <p:grpSpPr>
          <a:xfrm>
            <a:off x="8363978" y="2383207"/>
            <a:ext cx="5019533" cy="2121755"/>
            <a:chOff x="7191052" y="1769751"/>
            <a:chExt cx="5019533" cy="2121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EA8B57-CC9C-6684-9729-1E2CDE4BC0CB}"/>
                </a:ext>
              </a:extLst>
            </p:cNvPr>
            <p:cNvGrpSpPr/>
            <p:nvPr/>
          </p:nvGrpSpPr>
          <p:grpSpPr>
            <a:xfrm>
              <a:off x="7829642" y="1898127"/>
              <a:ext cx="4380943" cy="1993379"/>
              <a:chOff x="7599521" y="4005977"/>
              <a:chExt cx="6244709" cy="1993379"/>
            </a:xfrm>
          </p:grpSpPr>
          <p:sp>
            <p:nvSpPr>
              <p:cNvPr id="5" name="Text 3"/>
              <p:cNvSpPr/>
              <p:nvPr/>
            </p:nvSpPr>
            <p:spPr>
              <a:xfrm>
                <a:off x="7599521" y="4005977"/>
                <a:ext cx="2977039" cy="37207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2900"/>
                  </a:lnSpc>
                  <a:buNone/>
                </a:pPr>
                <a:r>
                  <a:rPr lang="en-US" sz="3200" b="1" kern="0" spc="-47" dirty="0">
                    <a:solidFill>
                      <a:srgbClr val="FF8AAF"/>
                    </a:solidFill>
                    <a:ea typeface="Petrona Bold" pitchFamily="34" charset="-122"/>
                    <a:cs typeface="Petrona Bold" pitchFamily="34" charset="-120"/>
                  </a:rPr>
                  <a:t>Outcome</a:t>
                </a:r>
                <a:endParaRPr lang="en-US" sz="3200" dirty="0"/>
              </a:p>
            </p:txBody>
          </p:sp>
          <p:sp>
            <p:nvSpPr>
              <p:cNvPr id="6" name="Text 4"/>
              <p:cNvSpPr/>
              <p:nvPr/>
            </p:nvSpPr>
            <p:spPr>
              <a:xfrm>
                <a:off x="7599521" y="4604861"/>
                <a:ext cx="6244709" cy="139449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285750" indent="-285750">
                  <a:lnSpc>
                    <a:spcPts val="2850"/>
                  </a:lnSpc>
                  <a:buFont typeface="Arial" panose="020B0604020202020204" pitchFamily="34" charset="0"/>
                  <a:buChar char="•"/>
                </a:pPr>
                <a:r>
                  <a:rPr lang="en-US" sz="2400" kern="0" spc="-36" dirty="0">
                    <a:solidFill>
                      <a:srgbClr val="E0D6DE"/>
                    </a:solidFill>
                    <a:ea typeface="Inter" pitchFamily="34" charset="-122"/>
                    <a:cs typeface="Inter" pitchFamily="34" charset="-120"/>
                  </a:rPr>
                  <a:t>Players can take turns, mark the board, and determine a winner or draw.</a:t>
                </a:r>
              </a:p>
              <a:p>
                <a:pPr marL="285750" indent="-285750">
                  <a:lnSpc>
                    <a:spcPts val="2850"/>
                  </a:lnSpc>
                  <a:buFont typeface="Arial" panose="020B0604020202020204" pitchFamily="34" charset="0"/>
                  <a:buChar char="•"/>
                </a:pPr>
                <a:r>
                  <a:rPr lang="en-US" sz="2400" kern="0" spc="-36" dirty="0">
                    <a:solidFill>
                      <a:srgbClr val="E0D6DE"/>
                    </a:solidFill>
                    <a:ea typeface="Inter" pitchFamily="34" charset="-122"/>
                  </a:rPr>
                  <a:t>They can play online by scanning </a:t>
                </a:r>
                <a:r>
                  <a:rPr lang="en-US" sz="2400" kern="0" spc="-36" dirty="0" err="1">
                    <a:solidFill>
                      <a:srgbClr val="E0D6DE"/>
                    </a:solidFill>
                    <a:ea typeface="Inter" pitchFamily="34" charset="-122"/>
                  </a:rPr>
                  <a:t>Orcode</a:t>
                </a:r>
                <a:r>
                  <a:rPr lang="en-US" sz="2400" kern="0" spc="-36" dirty="0">
                    <a:solidFill>
                      <a:srgbClr val="E0D6DE"/>
                    </a:solidFill>
                    <a:ea typeface="Inter" pitchFamily="34" charset="-122"/>
                  </a:rPr>
                  <a:t>.</a:t>
                </a:r>
                <a:endParaRPr lang="en-US" sz="2400" dirty="0">
                  <a:solidFill>
                    <a:srgbClr val="E0D6DE"/>
                  </a:solidFill>
                </a:endParaRPr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50B09F-732D-7846-E683-DD9FADA9CD9A}"/>
                </a:ext>
              </a:extLst>
            </p:cNvPr>
            <p:cNvSpPr/>
            <p:nvPr/>
          </p:nvSpPr>
          <p:spPr>
            <a:xfrm>
              <a:off x="7191052" y="1769751"/>
              <a:ext cx="514441" cy="46840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4B8E50-35FF-0E54-C9A4-BA0612B2218C}"/>
              </a:ext>
            </a:extLst>
          </p:cNvPr>
          <p:cNvGrpSpPr/>
          <p:nvPr/>
        </p:nvGrpSpPr>
        <p:grpSpPr>
          <a:xfrm>
            <a:off x="1228956" y="2405697"/>
            <a:ext cx="3962674" cy="4198529"/>
            <a:chOff x="240889" y="1800827"/>
            <a:chExt cx="3962674" cy="419852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E2EF566-BC7A-A6E7-466E-A2F26C136369}"/>
                </a:ext>
              </a:extLst>
            </p:cNvPr>
            <p:cNvGrpSpPr/>
            <p:nvPr/>
          </p:nvGrpSpPr>
          <p:grpSpPr>
            <a:xfrm>
              <a:off x="868327" y="1953718"/>
              <a:ext cx="3335236" cy="4045638"/>
              <a:chOff x="793789" y="4005977"/>
              <a:chExt cx="6244709" cy="1322658"/>
            </a:xfrm>
          </p:grpSpPr>
          <p:sp>
            <p:nvSpPr>
              <p:cNvPr id="3" name="Text 1"/>
              <p:cNvSpPr/>
              <p:nvPr/>
            </p:nvSpPr>
            <p:spPr>
              <a:xfrm>
                <a:off x="793790" y="4005977"/>
                <a:ext cx="2977039" cy="37207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2900"/>
                  </a:lnSpc>
                  <a:buNone/>
                </a:pPr>
                <a:r>
                  <a:rPr lang="en-US" sz="3200" b="1" kern="0" spc="-47" dirty="0">
                    <a:solidFill>
                      <a:srgbClr val="FF8AAF"/>
                    </a:solidFill>
                    <a:ea typeface="Petrona Bold" pitchFamily="34" charset="-122"/>
                    <a:cs typeface="Petrona Bold" pitchFamily="34" charset="-120"/>
                  </a:rPr>
                  <a:t>Options </a:t>
                </a:r>
                <a:endParaRPr lang="en-US" sz="3200" dirty="0"/>
              </a:p>
            </p:txBody>
          </p:sp>
          <p:sp>
            <p:nvSpPr>
              <p:cNvPr id="4" name="Text 2"/>
              <p:cNvSpPr/>
              <p:nvPr/>
            </p:nvSpPr>
            <p:spPr>
              <a:xfrm>
                <a:off x="793789" y="4192012"/>
                <a:ext cx="6244709" cy="113662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>
                  <a:lnSpc>
                    <a:spcPts val="2850"/>
                  </a:lnSpc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E0D6DE"/>
                    </a:solidFill>
                  </a:rPr>
                  <a:t>Player Vs Player</a:t>
                </a:r>
              </a:p>
              <a:p>
                <a:pPr marL="342900" indent="-342900">
                  <a:lnSpc>
                    <a:spcPts val="2850"/>
                  </a:lnSpc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E0D6DE"/>
                    </a:solidFill>
                  </a:rPr>
                  <a:t>Player Vs AI</a:t>
                </a:r>
              </a:p>
              <a:p>
                <a:pPr marL="800100" lvl="1" indent="-342900">
                  <a:lnSpc>
                    <a:spcPts val="2850"/>
                  </a:lnSpc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E0D6DE"/>
                    </a:solidFill>
                  </a:rPr>
                  <a:t>Easy</a:t>
                </a:r>
              </a:p>
              <a:p>
                <a:pPr marL="800100" lvl="1" indent="-342900">
                  <a:lnSpc>
                    <a:spcPts val="2850"/>
                  </a:lnSpc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E0D6DE"/>
                    </a:solidFill>
                  </a:rPr>
                  <a:t>Medium</a:t>
                </a:r>
              </a:p>
              <a:p>
                <a:pPr marL="800100" lvl="1" indent="-342900">
                  <a:lnSpc>
                    <a:spcPts val="2850"/>
                  </a:lnSpc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E0D6DE"/>
                    </a:solidFill>
                  </a:rPr>
                  <a:t>Hard</a:t>
                </a:r>
              </a:p>
              <a:p>
                <a:pPr marL="342900" indent="-342900">
                  <a:lnSpc>
                    <a:spcPts val="2850"/>
                  </a:lnSpc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E0D6DE"/>
                    </a:solidFill>
                  </a:rPr>
                  <a:t>Player Vs </a:t>
                </a:r>
                <a:r>
                  <a:rPr lang="en-US" sz="2400" dirty="0" err="1">
                    <a:solidFill>
                      <a:srgbClr val="E0D6DE"/>
                    </a:solidFill>
                  </a:rPr>
                  <a:t>MaximaAI</a:t>
                </a:r>
                <a:endParaRPr lang="en-US" sz="2400" dirty="0">
                  <a:solidFill>
                    <a:srgbClr val="E0D6DE"/>
                  </a:solidFill>
                </a:endParaRPr>
              </a:p>
              <a:p>
                <a:pPr marL="800100" lvl="1" indent="-342900">
                  <a:lnSpc>
                    <a:spcPts val="2850"/>
                  </a:lnSpc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E0D6DE"/>
                    </a:solidFill>
                  </a:rPr>
                  <a:t>Easy</a:t>
                </a:r>
              </a:p>
              <a:p>
                <a:pPr marL="800100" lvl="1" indent="-342900">
                  <a:lnSpc>
                    <a:spcPts val="2850"/>
                  </a:lnSpc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E0D6DE"/>
                    </a:solidFill>
                  </a:rPr>
                  <a:t>Medium</a:t>
                </a:r>
              </a:p>
              <a:p>
                <a:pPr marL="800100" lvl="1" indent="-342900">
                  <a:lnSpc>
                    <a:spcPts val="2850"/>
                  </a:lnSpc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E0D6DE"/>
                    </a:solidFill>
                  </a:rPr>
                  <a:t>Hard</a:t>
                </a: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F351558-B162-745F-DC30-3A67CC0249CF}"/>
                </a:ext>
              </a:extLst>
            </p:cNvPr>
            <p:cNvSpPr/>
            <p:nvPr/>
          </p:nvSpPr>
          <p:spPr>
            <a:xfrm>
              <a:off x="240889" y="1800827"/>
              <a:ext cx="514441" cy="46840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6" name="Image 1">
            <a:extLst>
              <a:ext uri="{FF2B5EF4-FFF2-40B4-BE49-F238E27FC236}">
                <a16:creationId xmlns:a16="http://schemas.microsoft.com/office/drawing/2014/main" id="{5F8E2745-2540-C902-B655-7FE5B4B333F0}"/>
              </a:ext>
            </a:extLst>
          </p:cNvPr>
          <p:cNvSpPr/>
          <p:nvPr/>
        </p:nvSpPr>
        <p:spPr>
          <a:xfrm>
            <a:off x="5628637" y="6232096"/>
            <a:ext cx="828727" cy="744260"/>
          </a:xfrm>
          <a:custGeom>
            <a:avLst/>
            <a:gdLst>
              <a:gd name="connsiteX0" fmla="*/ -54 w 969753"/>
              <a:gd name="connsiteY0" fmla="*/ 463995 h 929038"/>
              <a:gd name="connsiteX1" fmla="*/ 484822 w 969753"/>
              <a:gd name="connsiteY1" fmla="*/ -524 h 929038"/>
              <a:gd name="connsiteX2" fmla="*/ 969699 w 969753"/>
              <a:gd name="connsiteY2" fmla="*/ 463995 h 929038"/>
              <a:gd name="connsiteX3" fmla="*/ 484822 w 969753"/>
              <a:gd name="connsiteY3" fmla="*/ 928515 h 929038"/>
              <a:gd name="connsiteX4" fmla="*/ -54 w 969753"/>
              <a:gd name="connsiteY4" fmla="*/ 463995 h 929038"/>
              <a:gd name="connsiteX5" fmla="*/ 262753 w 969753"/>
              <a:gd name="connsiteY5" fmla="*/ 463995 h 929038"/>
              <a:gd name="connsiteX6" fmla="*/ 484822 w 969753"/>
              <a:gd name="connsiteY6" fmla="*/ 665708 h 929038"/>
              <a:gd name="connsiteX7" fmla="*/ 706892 w 969753"/>
              <a:gd name="connsiteY7" fmla="*/ 463995 h 929038"/>
              <a:gd name="connsiteX8" fmla="*/ 484822 w 969753"/>
              <a:gd name="connsiteY8" fmla="*/ 262283 h 929038"/>
              <a:gd name="connsiteX9" fmla="*/ 262753 w 969753"/>
              <a:gd name="connsiteY9" fmla="*/ 463995 h 92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9753" h="929038">
                <a:moveTo>
                  <a:pt x="-54" y="463995"/>
                </a:moveTo>
                <a:cubicBezTo>
                  <a:pt x="-54" y="207447"/>
                  <a:pt x="217034" y="-524"/>
                  <a:pt x="484822" y="-524"/>
                </a:cubicBezTo>
                <a:cubicBezTo>
                  <a:pt x="752611" y="-524"/>
                  <a:pt x="969699" y="207447"/>
                  <a:pt x="969699" y="463995"/>
                </a:cubicBezTo>
                <a:cubicBezTo>
                  <a:pt x="969699" y="720543"/>
                  <a:pt x="752611" y="928515"/>
                  <a:pt x="484822" y="928515"/>
                </a:cubicBezTo>
                <a:cubicBezTo>
                  <a:pt x="217034" y="928515"/>
                  <a:pt x="-54" y="720543"/>
                  <a:pt x="-54" y="463995"/>
                </a:cubicBezTo>
                <a:close/>
                <a:moveTo>
                  <a:pt x="262753" y="463995"/>
                </a:moveTo>
                <a:cubicBezTo>
                  <a:pt x="262753" y="575399"/>
                  <a:pt x="362175" y="665708"/>
                  <a:pt x="484822" y="665708"/>
                </a:cubicBezTo>
                <a:cubicBezTo>
                  <a:pt x="607470" y="665708"/>
                  <a:pt x="706892" y="575399"/>
                  <a:pt x="706892" y="463995"/>
                </a:cubicBezTo>
                <a:cubicBezTo>
                  <a:pt x="706892" y="352592"/>
                  <a:pt x="607470" y="262283"/>
                  <a:pt x="484822" y="262283"/>
                </a:cubicBezTo>
                <a:cubicBezTo>
                  <a:pt x="362175" y="262283"/>
                  <a:pt x="262753" y="352592"/>
                  <a:pt x="262753" y="463995"/>
                </a:cubicBezTo>
                <a:close/>
              </a:path>
            </a:pathLst>
          </a:custGeom>
          <a:solidFill>
            <a:srgbClr val="F2F2F2"/>
          </a:solidFill>
          <a:ln w="4925" cap="flat">
            <a:solidFill>
              <a:srgbClr val="172C5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Image 4">
            <a:extLst>
              <a:ext uri="{FF2B5EF4-FFF2-40B4-BE49-F238E27FC236}">
                <a16:creationId xmlns:a16="http://schemas.microsoft.com/office/drawing/2014/main" id="{0A4C29D1-393F-D523-259E-C7DC8B4F871C}"/>
              </a:ext>
            </a:extLst>
          </p:cNvPr>
          <p:cNvSpPr/>
          <p:nvPr/>
        </p:nvSpPr>
        <p:spPr>
          <a:xfrm>
            <a:off x="12922413" y="6231613"/>
            <a:ext cx="822404" cy="744260"/>
          </a:xfrm>
          <a:custGeom>
            <a:avLst/>
            <a:gdLst>
              <a:gd name="connsiteX0" fmla="*/ -38 w 965151"/>
              <a:gd name="connsiteY0" fmla="*/ 226239 h 882610"/>
              <a:gd name="connsiteX1" fmla="*/ 192180 w 965151"/>
              <a:gd name="connsiteY1" fmla="*/ -174 h 882610"/>
              <a:gd name="connsiteX2" fmla="*/ 482538 w 965151"/>
              <a:gd name="connsiteY2" fmla="*/ 246331 h 882610"/>
              <a:gd name="connsiteX3" fmla="*/ 772897 w 965151"/>
              <a:gd name="connsiteY3" fmla="*/ -174 h 882610"/>
              <a:gd name="connsiteX4" fmla="*/ 965113 w 965151"/>
              <a:gd name="connsiteY4" fmla="*/ 226239 h 882610"/>
              <a:gd name="connsiteX5" fmla="*/ 711994 w 965151"/>
              <a:gd name="connsiteY5" fmla="*/ 441131 h 882610"/>
              <a:gd name="connsiteX6" fmla="*/ 965113 w 965151"/>
              <a:gd name="connsiteY6" fmla="*/ 656023 h 882610"/>
              <a:gd name="connsiteX7" fmla="*/ 772897 w 965151"/>
              <a:gd name="connsiteY7" fmla="*/ 882436 h 882610"/>
              <a:gd name="connsiteX8" fmla="*/ 482538 w 965151"/>
              <a:gd name="connsiteY8" fmla="*/ 635931 h 882610"/>
              <a:gd name="connsiteX9" fmla="*/ 192180 w 965151"/>
              <a:gd name="connsiteY9" fmla="*/ 882436 h 882610"/>
              <a:gd name="connsiteX10" fmla="*/ -38 w 965151"/>
              <a:gd name="connsiteY10" fmla="*/ 656023 h 882610"/>
              <a:gd name="connsiteX11" fmla="*/ 253082 w 965151"/>
              <a:gd name="connsiteY11" fmla="*/ 441131 h 88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5151" h="882610">
                <a:moveTo>
                  <a:pt x="-38" y="226239"/>
                </a:moveTo>
                <a:lnTo>
                  <a:pt x="192180" y="-174"/>
                </a:lnTo>
                <a:lnTo>
                  <a:pt x="482538" y="246331"/>
                </a:lnTo>
                <a:lnTo>
                  <a:pt x="772897" y="-174"/>
                </a:lnTo>
                <a:lnTo>
                  <a:pt x="965113" y="226239"/>
                </a:lnTo>
                <a:lnTo>
                  <a:pt x="711994" y="441131"/>
                </a:lnTo>
                <a:lnTo>
                  <a:pt x="965113" y="656023"/>
                </a:lnTo>
                <a:lnTo>
                  <a:pt x="772897" y="882436"/>
                </a:lnTo>
                <a:lnTo>
                  <a:pt x="482538" y="635931"/>
                </a:lnTo>
                <a:lnTo>
                  <a:pt x="192180" y="882436"/>
                </a:lnTo>
                <a:lnTo>
                  <a:pt x="-38" y="656023"/>
                </a:lnTo>
                <a:lnTo>
                  <a:pt x="253082" y="441131"/>
                </a:lnTo>
                <a:close/>
              </a:path>
            </a:pathLst>
          </a:custGeom>
          <a:solidFill>
            <a:srgbClr val="C00000"/>
          </a:solidFill>
          <a:ln w="4529" cap="flat">
            <a:solidFill>
              <a:srgbClr val="172C5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176484F-2068-4947-A7C1-102A78CE8ACD}"/>
              </a:ext>
            </a:extLst>
          </p:cNvPr>
          <p:cNvGrpSpPr/>
          <p:nvPr/>
        </p:nvGrpSpPr>
        <p:grpSpPr>
          <a:xfrm>
            <a:off x="559806" y="733147"/>
            <a:ext cx="8418232" cy="6491582"/>
            <a:chOff x="6280190" y="1599248"/>
            <a:chExt cx="6814542" cy="5030986"/>
          </a:xfrm>
        </p:grpSpPr>
        <p:sp>
          <p:nvSpPr>
            <p:cNvPr id="3" name="Text 0"/>
            <p:cNvSpPr/>
            <p:nvPr/>
          </p:nvSpPr>
          <p:spPr>
            <a:xfrm>
              <a:off x="6280190" y="1599248"/>
              <a:ext cx="6814542" cy="7442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5850"/>
                </a:lnSpc>
                <a:buNone/>
              </a:pPr>
              <a:r>
                <a:rPr lang="en-US" sz="4650" b="1" kern="0" spc="-94" dirty="0">
                  <a:solidFill>
                    <a:srgbClr val="FF8AAF"/>
                  </a:solidFill>
                  <a:ea typeface="Petrona Bold" pitchFamily="34" charset="-122"/>
                  <a:cs typeface="Petrona Bold" pitchFamily="34" charset="-120"/>
                </a:rPr>
                <a:t>Implementing Tic Tac Toe</a:t>
              </a:r>
              <a:endParaRPr lang="en-US" sz="4650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6605111" y="2683669"/>
              <a:ext cx="30480" cy="3946565"/>
            </a:xfrm>
            <a:prstGeom prst="roundRect">
              <a:avLst>
                <a:gd name="adj" fmla="val 312558"/>
              </a:avLst>
            </a:prstGeom>
            <a:solidFill>
              <a:srgbClr val="48367C"/>
            </a:solidFill>
            <a:ln/>
          </p:spPr>
        </p:sp>
        <p:sp>
          <p:nvSpPr>
            <p:cNvPr id="5" name="Shape 2"/>
            <p:cNvSpPr/>
            <p:nvPr/>
          </p:nvSpPr>
          <p:spPr>
            <a:xfrm>
              <a:off x="6845022" y="3178731"/>
              <a:ext cx="793790" cy="30480"/>
            </a:xfrm>
            <a:prstGeom prst="roundRect">
              <a:avLst>
                <a:gd name="adj" fmla="val 312558"/>
              </a:avLst>
            </a:prstGeom>
            <a:solidFill>
              <a:srgbClr val="48367C"/>
            </a:solidFill>
            <a:ln/>
          </p:spPr>
        </p:sp>
        <p:sp>
          <p:nvSpPr>
            <p:cNvPr id="6" name="Shape 3"/>
            <p:cNvSpPr/>
            <p:nvPr/>
          </p:nvSpPr>
          <p:spPr>
            <a:xfrm>
              <a:off x="6365200" y="2938820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2F1D63"/>
            </a:solidFill>
            <a:ln w="7620">
              <a:solidFill>
                <a:srgbClr val="48367C"/>
              </a:solidFill>
              <a:prstDash val="solid"/>
            </a:ln>
          </p:spPr>
        </p:sp>
        <p:sp>
          <p:nvSpPr>
            <p:cNvPr id="7" name="Text 4"/>
            <p:cNvSpPr/>
            <p:nvPr/>
          </p:nvSpPr>
          <p:spPr>
            <a:xfrm>
              <a:off x="6547485" y="3015258"/>
              <a:ext cx="145733" cy="357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00"/>
                </a:lnSpc>
                <a:buNone/>
              </a:pPr>
              <a:r>
                <a:rPr lang="en-US" sz="2800" b="1" kern="0" spc="-56" dirty="0">
                  <a:solidFill>
                    <a:srgbClr val="E0D6DE"/>
                  </a:solidFill>
                  <a:ea typeface="Petrona Bold" pitchFamily="34" charset="-122"/>
                  <a:cs typeface="Petrona Bold" pitchFamily="34" charset="-120"/>
                </a:rPr>
                <a:t>1</a:t>
              </a:r>
              <a:endParaRPr lang="en-US" sz="28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7867888" y="3028014"/>
              <a:ext cx="5074444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400" kern="0" spc="-36" dirty="0">
                  <a:solidFill>
                    <a:srgbClr val="E0D6DE"/>
                  </a:solidFill>
                  <a:ea typeface="Inter" pitchFamily="34" charset="-122"/>
                  <a:cs typeface="Inter" pitchFamily="34" charset="-120"/>
                </a:rPr>
                <a:t>Design the 3x3 and 5x5 game board.</a:t>
              </a:r>
            </a:p>
          </p:txBody>
        </p:sp>
        <p:sp>
          <p:nvSpPr>
            <p:cNvPr id="9" name="Shape 6"/>
            <p:cNvSpPr/>
            <p:nvPr/>
          </p:nvSpPr>
          <p:spPr>
            <a:xfrm>
              <a:off x="6845022" y="4222075"/>
              <a:ext cx="793790" cy="30480"/>
            </a:xfrm>
            <a:prstGeom prst="roundRect">
              <a:avLst>
                <a:gd name="adj" fmla="val 312558"/>
              </a:avLst>
            </a:prstGeom>
            <a:solidFill>
              <a:srgbClr val="48367C"/>
            </a:solidFill>
            <a:ln/>
          </p:spPr>
        </p:sp>
        <p:sp>
          <p:nvSpPr>
            <p:cNvPr id="10" name="Shape 7"/>
            <p:cNvSpPr/>
            <p:nvPr/>
          </p:nvSpPr>
          <p:spPr>
            <a:xfrm>
              <a:off x="6365200" y="3982164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2F1D63"/>
            </a:solidFill>
            <a:ln w="7620">
              <a:solidFill>
                <a:srgbClr val="48367C"/>
              </a:solidFill>
              <a:prstDash val="solid"/>
            </a:ln>
          </p:spPr>
        </p:sp>
        <p:sp>
          <p:nvSpPr>
            <p:cNvPr id="11" name="Text 8"/>
            <p:cNvSpPr/>
            <p:nvPr/>
          </p:nvSpPr>
          <p:spPr>
            <a:xfrm>
              <a:off x="6522601" y="4058602"/>
              <a:ext cx="195382" cy="357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00"/>
                </a:lnSpc>
                <a:buNone/>
              </a:pPr>
              <a:r>
                <a:rPr lang="en-US" sz="2800" b="1" kern="0" spc="-56" dirty="0">
                  <a:solidFill>
                    <a:srgbClr val="E0D6DE"/>
                  </a:solidFill>
                  <a:ea typeface="Petrona Bold" pitchFamily="34" charset="-122"/>
                  <a:cs typeface="Petrona Bold" pitchFamily="34" charset="-120"/>
                </a:rPr>
                <a:t>2</a:t>
              </a:r>
              <a:endParaRPr lang="en-US" sz="280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7867888" y="4075422"/>
              <a:ext cx="5074444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400" kern="0" spc="-36" dirty="0">
                  <a:solidFill>
                    <a:srgbClr val="E0D6DE"/>
                  </a:solidFill>
                  <a:ea typeface="Inter" pitchFamily="34" charset="-122"/>
                  <a:cs typeface="Inter" pitchFamily="34" charset="-120"/>
                </a:rPr>
                <a:t>Get player input and validate moves.</a:t>
              </a:r>
              <a:endParaRPr lang="en-US" sz="2400" dirty="0"/>
            </a:p>
          </p:txBody>
        </p:sp>
        <p:sp>
          <p:nvSpPr>
            <p:cNvPr id="13" name="Shape 10"/>
            <p:cNvSpPr/>
            <p:nvPr/>
          </p:nvSpPr>
          <p:spPr>
            <a:xfrm>
              <a:off x="6845022" y="5265420"/>
              <a:ext cx="793790" cy="30480"/>
            </a:xfrm>
            <a:prstGeom prst="roundRect">
              <a:avLst>
                <a:gd name="adj" fmla="val 312558"/>
              </a:avLst>
            </a:prstGeom>
            <a:solidFill>
              <a:srgbClr val="48367C"/>
            </a:solidFill>
            <a:ln/>
          </p:spPr>
        </p:sp>
        <p:sp>
          <p:nvSpPr>
            <p:cNvPr id="14" name="Shape 11"/>
            <p:cNvSpPr/>
            <p:nvPr/>
          </p:nvSpPr>
          <p:spPr>
            <a:xfrm>
              <a:off x="6365200" y="5025509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2F1D63"/>
            </a:solidFill>
            <a:ln w="7620">
              <a:solidFill>
                <a:srgbClr val="48367C"/>
              </a:solidFill>
              <a:prstDash val="solid"/>
            </a:ln>
          </p:spPr>
        </p:sp>
        <p:sp>
          <p:nvSpPr>
            <p:cNvPr id="15" name="Text 12"/>
            <p:cNvSpPr/>
            <p:nvPr/>
          </p:nvSpPr>
          <p:spPr>
            <a:xfrm>
              <a:off x="6522839" y="5101947"/>
              <a:ext cx="195024" cy="357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00"/>
                </a:lnSpc>
                <a:buNone/>
              </a:pPr>
              <a:r>
                <a:rPr lang="en-US" sz="2800" b="1" kern="0" spc="-56" dirty="0">
                  <a:solidFill>
                    <a:srgbClr val="E0D6DE"/>
                  </a:solidFill>
                  <a:ea typeface="Petrona Bold" pitchFamily="34" charset="-122"/>
                  <a:cs typeface="Petrona Bold" pitchFamily="34" charset="-120"/>
                </a:rPr>
                <a:t>3</a:t>
              </a:r>
              <a:endParaRPr lang="en-US" sz="2800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7867888" y="5114448"/>
              <a:ext cx="5074444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400" kern="0" spc="-36" dirty="0">
                  <a:solidFill>
                    <a:srgbClr val="E0D6DE"/>
                  </a:solidFill>
                  <a:ea typeface="Inter" pitchFamily="34" charset="-122"/>
                  <a:cs typeface="Inter" pitchFamily="34" charset="-120"/>
                </a:rPr>
                <a:t>Update the board with the player's move.</a:t>
              </a:r>
              <a:endParaRPr lang="en-US" sz="2400" dirty="0"/>
            </a:p>
          </p:txBody>
        </p:sp>
        <p:sp>
          <p:nvSpPr>
            <p:cNvPr id="17" name="Shape 14"/>
            <p:cNvSpPr/>
            <p:nvPr/>
          </p:nvSpPr>
          <p:spPr>
            <a:xfrm>
              <a:off x="6845022" y="6308765"/>
              <a:ext cx="793790" cy="30480"/>
            </a:xfrm>
            <a:prstGeom prst="roundRect">
              <a:avLst>
                <a:gd name="adj" fmla="val 312558"/>
              </a:avLst>
            </a:prstGeom>
            <a:solidFill>
              <a:srgbClr val="48367C"/>
            </a:solidFill>
            <a:ln/>
          </p:spPr>
        </p:sp>
        <p:sp>
          <p:nvSpPr>
            <p:cNvPr id="18" name="Shape 15"/>
            <p:cNvSpPr/>
            <p:nvPr/>
          </p:nvSpPr>
          <p:spPr>
            <a:xfrm>
              <a:off x="6365200" y="6068854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2F1D63"/>
            </a:solidFill>
            <a:ln w="7620">
              <a:solidFill>
                <a:srgbClr val="48367C"/>
              </a:solidFill>
              <a:prstDash val="solid"/>
            </a:ln>
          </p:spPr>
        </p:sp>
        <p:sp>
          <p:nvSpPr>
            <p:cNvPr id="19" name="Text 16"/>
            <p:cNvSpPr/>
            <p:nvPr/>
          </p:nvSpPr>
          <p:spPr>
            <a:xfrm>
              <a:off x="6527602" y="6145292"/>
              <a:ext cx="185380" cy="3573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00"/>
                </a:lnSpc>
                <a:buNone/>
              </a:pPr>
              <a:r>
                <a:rPr lang="en-US" sz="2800" b="1" kern="0" spc="-56" dirty="0">
                  <a:solidFill>
                    <a:srgbClr val="E0D6DE"/>
                  </a:solidFill>
                  <a:ea typeface="Petrona Bold" pitchFamily="34" charset="-122"/>
                  <a:cs typeface="Petrona Bold" pitchFamily="34" charset="-120"/>
                </a:rPr>
                <a:t>4</a:t>
              </a:r>
              <a:endParaRPr lang="en-US" sz="2800" dirty="0"/>
            </a:p>
          </p:txBody>
        </p:sp>
        <p:sp>
          <p:nvSpPr>
            <p:cNvPr id="20" name="Text 17"/>
            <p:cNvSpPr/>
            <p:nvPr/>
          </p:nvSpPr>
          <p:spPr>
            <a:xfrm>
              <a:off x="7770852" y="6157793"/>
              <a:ext cx="5074444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400" kern="0" spc="-36" dirty="0">
                  <a:solidFill>
                    <a:srgbClr val="E0D6DE"/>
                  </a:solidFill>
                  <a:ea typeface="Inter" pitchFamily="34" charset="-122"/>
                  <a:cs typeface="Inter" pitchFamily="34" charset="-120"/>
                </a:rPr>
                <a:t>Check for a winning condition or a draw.</a:t>
              </a:r>
              <a:endParaRPr lang="en-US" sz="2400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74CC9EE-B47A-89A3-DF69-473E3EDB29B2}"/>
              </a:ext>
            </a:extLst>
          </p:cNvPr>
          <p:cNvSpPr/>
          <p:nvPr/>
        </p:nvSpPr>
        <p:spPr>
          <a:xfrm>
            <a:off x="12395569" y="7503795"/>
            <a:ext cx="2228191" cy="725805"/>
          </a:xfrm>
          <a:prstGeom prst="rect">
            <a:avLst/>
          </a:prstGeom>
          <a:solidFill>
            <a:srgbClr val="0C0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ADC272E-A4BB-2B43-B2A9-310D5878F056}"/>
              </a:ext>
            </a:extLst>
          </p:cNvPr>
          <p:cNvSpPr/>
          <p:nvPr/>
        </p:nvSpPr>
        <p:spPr>
          <a:xfrm>
            <a:off x="8581764" y="934390"/>
            <a:ext cx="5443343" cy="6490010"/>
          </a:xfrm>
          <a:prstGeom prst="roundRect">
            <a:avLst/>
          </a:prstGeom>
          <a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1395" y="535305"/>
            <a:ext cx="5695474" cy="63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80" dirty="0">
                <a:solidFill>
                  <a:srgbClr val="FF8AAF"/>
                </a:solidFill>
                <a:ea typeface="Petrona Bold" pitchFamily="34" charset="-122"/>
                <a:cs typeface="Petrona Bold" pitchFamily="34" charset="-120"/>
              </a:rPr>
              <a:t>Creating a GUI (Optional)</a:t>
            </a:r>
            <a:endParaRPr lang="en-US" sz="4000" dirty="0"/>
          </a:p>
        </p:txBody>
      </p:sp>
      <p:sp>
        <p:nvSpPr>
          <p:cNvPr id="5" name="Text 1"/>
          <p:cNvSpPr/>
          <p:nvPr/>
        </p:nvSpPr>
        <p:spPr>
          <a:xfrm>
            <a:off x="1882742" y="1992841"/>
            <a:ext cx="5078477" cy="506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kern="0" spc="-31" dirty="0">
                <a:solidFill>
                  <a:srgbClr val="E0D6DE"/>
                </a:solidFill>
                <a:ea typeface="Inter" pitchFamily="34" charset="-122"/>
                <a:cs typeface="Inter" pitchFamily="34" charset="-120"/>
              </a:rPr>
              <a:t>Create a Tkinter window.</a:t>
            </a:r>
            <a:endParaRPr lang="en-US" sz="2400" dirty="0"/>
          </a:p>
        </p:txBody>
      </p:sp>
      <p:sp>
        <p:nvSpPr>
          <p:cNvPr id="7" name="Text 2"/>
          <p:cNvSpPr/>
          <p:nvPr/>
        </p:nvSpPr>
        <p:spPr>
          <a:xfrm>
            <a:off x="1882742" y="3550297"/>
            <a:ext cx="5078477" cy="506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kern="0" spc="-31" dirty="0">
                <a:solidFill>
                  <a:srgbClr val="E0D6DE"/>
                </a:solidFill>
                <a:ea typeface="Inter" pitchFamily="34" charset="-122"/>
                <a:cs typeface="Inter" pitchFamily="34" charset="-120"/>
              </a:rPr>
              <a:t>Add buttons representing the Tic Tac Toe board cells.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>
            <a:off x="1882742" y="5107754"/>
            <a:ext cx="5078477" cy="506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kern="0" spc="-31" dirty="0">
                <a:solidFill>
                  <a:srgbClr val="E0D6DE"/>
                </a:solidFill>
                <a:ea typeface="Inter" pitchFamily="34" charset="-122"/>
                <a:cs typeface="Inter" pitchFamily="34" charset="-120"/>
              </a:rPr>
              <a:t>Implement functions triggered by button clicks.</a:t>
            </a:r>
            <a:endParaRPr lang="en-US" sz="2400" dirty="0"/>
          </a:p>
        </p:txBody>
      </p:sp>
      <p:sp>
        <p:nvSpPr>
          <p:cNvPr id="11" name="Text 4"/>
          <p:cNvSpPr/>
          <p:nvPr/>
        </p:nvSpPr>
        <p:spPr>
          <a:xfrm>
            <a:off x="1882742" y="6665210"/>
            <a:ext cx="5078477" cy="506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kern="0" spc="-31" dirty="0">
                <a:solidFill>
                  <a:srgbClr val="E0D6DE"/>
                </a:solidFill>
                <a:ea typeface="Inter" pitchFamily="34" charset="-122"/>
                <a:cs typeface="Inter" pitchFamily="34" charset="-120"/>
              </a:rPr>
              <a:t>Display game progress and outcomes using GUI elements.</a:t>
            </a:r>
            <a:endParaRPr lang="en-US" sz="2400" dirty="0"/>
          </a:p>
        </p:txBody>
      </p:sp>
      <p:sp>
        <p:nvSpPr>
          <p:cNvPr id="13" name="Image 1"/>
          <p:cNvSpPr/>
          <p:nvPr/>
        </p:nvSpPr>
        <p:spPr>
          <a:xfrm>
            <a:off x="683246" y="1780225"/>
            <a:ext cx="969753" cy="929038"/>
          </a:xfrm>
          <a:custGeom>
            <a:avLst/>
            <a:gdLst>
              <a:gd name="connsiteX0" fmla="*/ -54 w 969753"/>
              <a:gd name="connsiteY0" fmla="*/ 463995 h 929038"/>
              <a:gd name="connsiteX1" fmla="*/ 484822 w 969753"/>
              <a:gd name="connsiteY1" fmla="*/ -524 h 929038"/>
              <a:gd name="connsiteX2" fmla="*/ 969699 w 969753"/>
              <a:gd name="connsiteY2" fmla="*/ 463995 h 929038"/>
              <a:gd name="connsiteX3" fmla="*/ 484822 w 969753"/>
              <a:gd name="connsiteY3" fmla="*/ 928515 h 929038"/>
              <a:gd name="connsiteX4" fmla="*/ -54 w 969753"/>
              <a:gd name="connsiteY4" fmla="*/ 463995 h 929038"/>
              <a:gd name="connsiteX5" fmla="*/ 262753 w 969753"/>
              <a:gd name="connsiteY5" fmla="*/ 463995 h 929038"/>
              <a:gd name="connsiteX6" fmla="*/ 484822 w 969753"/>
              <a:gd name="connsiteY6" fmla="*/ 665708 h 929038"/>
              <a:gd name="connsiteX7" fmla="*/ 706892 w 969753"/>
              <a:gd name="connsiteY7" fmla="*/ 463995 h 929038"/>
              <a:gd name="connsiteX8" fmla="*/ 484822 w 969753"/>
              <a:gd name="connsiteY8" fmla="*/ 262283 h 929038"/>
              <a:gd name="connsiteX9" fmla="*/ 262753 w 969753"/>
              <a:gd name="connsiteY9" fmla="*/ 463995 h 92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9753" h="929038">
                <a:moveTo>
                  <a:pt x="-54" y="463995"/>
                </a:moveTo>
                <a:cubicBezTo>
                  <a:pt x="-54" y="207447"/>
                  <a:pt x="217034" y="-524"/>
                  <a:pt x="484822" y="-524"/>
                </a:cubicBezTo>
                <a:cubicBezTo>
                  <a:pt x="752611" y="-524"/>
                  <a:pt x="969699" y="207447"/>
                  <a:pt x="969699" y="463995"/>
                </a:cubicBezTo>
                <a:cubicBezTo>
                  <a:pt x="969699" y="720543"/>
                  <a:pt x="752611" y="928515"/>
                  <a:pt x="484822" y="928515"/>
                </a:cubicBezTo>
                <a:cubicBezTo>
                  <a:pt x="217034" y="928515"/>
                  <a:pt x="-54" y="720543"/>
                  <a:pt x="-54" y="463995"/>
                </a:cubicBezTo>
                <a:close/>
                <a:moveTo>
                  <a:pt x="262753" y="463995"/>
                </a:moveTo>
                <a:cubicBezTo>
                  <a:pt x="262753" y="575399"/>
                  <a:pt x="362175" y="665708"/>
                  <a:pt x="484822" y="665708"/>
                </a:cubicBezTo>
                <a:cubicBezTo>
                  <a:pt x="607470" y="665708"/>
                  <a:pt x="706892" y="575399"/>
                  <a:pt x="706892" y="463995"/>
                </a:cubicBezTo>
                <a:cubicBezTo>
                  <a:pt x="706892" y="352592"/>
                  <a:pt x="607470" y="262283"/>
                  <a:pt x="484822" y="262283"/>
                </a:cubicBezTo>
                <a:cubicBezTo>
                  <a:pt x="362175" y="262283"/>
                  <a:pt x="262753" y="352592"/>
                  <a:pt x="262753" y="463995"/>
                </a:cubicBezTo>
                <a:close/>
              </a:path>
            </a:pathLst>
          </a:custGeom>
          <a:solidFill>
            <a:srgbClr val="F2F2F2"/>
          </a:solidFill>
          <a:ln w="4925" cap="flat">
            <a:solidFill>
              <a:srgbClr val="172C5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Image 2"/>
          <p:cNvSpPr/>
          <p:nvPr/>
        </p:nvSpPr>
        <p:spPr>
          <a:xfrm>
            <a:off x="685546" y="3360895"/>
            <a:ext cx="965151" cy="882610"/>
          </a:xfrm>
          <a:custGeom>
            <a:avLst/>
            <a:gdLst>
              <a:gd name="connsiteX0" fmla="*/ -38 w 965151"/>
              <a:gd name="connsiteY0" fmla="*/ 226239 h 882610"/>
              <a:gd name="connsiteX1" fmla="*/ 192180 w 965151"/>
              <a:gd name="connsiteY1" fmla="*/ -174 h 882610"/>
              <a:gd name="connsiteX2" fmla="*/ 482538 w 965151"/>
              <a:gd name="connsiteY2" fmla="*/ 246331 h 882610"/>
              <a:gd name="connsiteX3" fmla="*/ 772897 w 965151"/>
              <a:gd name="connsiteY3" fmla="*/ -174 h 882610"/>
              <a:gd name="connsiteX4" fmla="*/ 965113 w 965151"/>
              <a:gd name="connsiteY4" fmla="*/ 226239 h 882610"/>
              <a:gd name="connsiteX5" fmla="*/ 711994 w 965151"/>
              <a:gd name="connsiteY5" fmla="*/ 441131 h 882610"/>
              <a:gd name="connsiteX6" fmla="*/ 965113 w 965151"/>
              <a:gd name="connsiteY6" fmla="*/ 656023 h 882610"/>
              <a:gd name="connsiteX7" fmla="*/ 772897 w 965151"/>
              <a:gd name="connsiteY7" fmla="*/ 882436 h 882610"/>
              <a:gd name="connsiteX8" fmla="*/ 482538 w 965151"/>
              <a:gd name="connsiteY8" fmla="*/ 635931 h 882610"/>
              <a:gd name="connsiteX9" fmla="*/ 192180 w 965151"/>
              <a:gd name="connsiteY9" fmla="*/ 882436 h 882610"/>
              <a:gd name="connsiteX10" fmla="*/ -38 w 965151"/>
              <a:gd name="connsiteY10" fmla="*/ 656023 h 882610"/>
              <a:gd name="connsiteX11" fmla="*/ 253082 w 965151"/>
              <a:gd name="connsiteY11" fmla="*/ 441131 h 88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5151" h="882610">
                <a:moveTo>
                  <a:pt x="-38" y="226239"/>
                </a:moveTo>
                <a:lnTo>
                  <a:pt x="192180" y="-174"/>
                </a:lnTo>
                <a:lnTo>
                  <a:pt x="482538" y="246331"/>
                </a:lnTo>
                <a:lnTo>
                  <a:pt x="772897" y="-174"/>
                </a:lnTo>
                <a:lnTo>
                  <a:pt x="965113" y="226239"/>
                </a:lnTo>
                <a:lnTo>
                  <a:pt x="711994" y="441131"/>
                </a:lnTo>
                <a:lnTo>
                  <a:pt x="965113" y="656023"/>
                </a:lnTo>
                <a:lnTo>
                  <a:pt x="772897" y="882436"/>
                </a:lnTo>
                <a:lnTo>
                  <a:pt x="482538" y="635931"/>
                </a:lnTo>
                <a:lnTo>
                  <a:pt x="192180" y="882436"/>
                </a:lnTo>
                <a:lnTo>
                  <a:pt x="-38" y="656023"/>
                </a:lnTo>
                <a:lnTo>
                  <a:pt x="253082" y="441131"/>
                </a:lnTo>
                <a:close/>
              </a:path>
            </a:pathLst>
          </a:custGeom>
          <a:solidFill>
            <a:srgbClr val="C00000"/>
          </a:solidFill>
          <a:ln w="4529" cap="flat">
            <a:solidFill>
              <a:srgbClr val="172C5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Image 3"/>
          <p:cNvSpPr/>
          <p:nvPr/>
        </p:nvSpPr>
        <p:spPr>
          <a:xfrm>
            <a:off x="683246" y="4895138"/>
            <a:ext cx="969753" cy="929038"/>
          </a:xfrm>
          <a:custGeom>
            <a:avLst/>
            <a:gdLst>
              <a:gd name="connsiteX0" fmla="*/ -54 w 969753"/>
              <a:gd name="connsiteY0" fmla="*/ 463995 h 929038"/>
              <a:gd name="connsiteX1" fmla="*/ 484822 w 969753"/>
              <a:gd name="connsiteY1" fmla="*/ -524 h 929038"/>
              <a:gd name="connsiteX2" fmla="*/ 969699 w 969753"/>
              <a:gd name="connsiteY2" fmla="*/ 463995 h 929038"/>
              <a:gd name="connsiteX3" fmla="*/ 484822 w 969753"/>
              <a:gd name="connsiteY3" fmla="*/ 928515 h 929038"/>
              <a:gd name="connsiteX4" fmla="*/ -54 w 969753"/>
              <a:gd name="connsiteY4" fmla="*/ 463995 h 929038"/>
              <a:gd name="connsiteX5" fmla="*/ 262753 w 969753"/>
              <a:gd name="connsiteY5" fmla="*/ 463995 h 929038"/>
              <a:gd name="connsiteX6" fmla="*/ 484822 w 969753"/>
              <a:gd name="connsiteY6" fmla="*/ 665708 h 929038"/>
              <a:gd name="connsiteX7" fmla="*/ 706892 w 969753"/>
              <a:gd name="connsiteY7" fmla="*/ 463995 h 929038"/>
              <a:gd name="connsiteX8" fmla="*/ 484822 w 969753"/>
              <a:gd name="connsiteY8" fmla="*/ 262283 h 929038"/>
              <a:gd name="connsiteX9" fmla="*/ 262753 w 969753"/>
              <a:gd name="connsiteY9" fmla="*/ 463995 h 92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9753" h="929038">
                <a:moveTo>
                  <a:pt x="-54" y="463995"/>
                </a:moveTo>
                <a:cubicBezTo>
                  <a:pt x="-54" y="207447"/>
                  <a:pt x="217034" y="-524"/>
                  <a:pt x="484822" y="-524"/>
                </a:cubicBezTo>
                <a:cubicBezTo>
                  <a:pt x="752611" y="-524"/>
                  <a:pt x="969699" y="207447"/>
                  <a:pt x="969699" y="463995"/>
                </a:cubicBezTo>
                <a:cubicBezTo>
                  <a:pt x="969699" y="720543"/>
                  <a:pt x="752611" y="928515"/>
                  <a:pt x="484822" y="928515"/>
                </a:cubicBezTo>
                <a:cubicBezTo>
                  <a:pt x="217034" y="928515"/>
                  <a:pt x="-54" y="720543"/>
                  <a:pt x="-54" y="463995"/>
                </a:cubicBezTo>
                <a:close/>
                <a:moveTo>
                  <a:pt x="262753" y="463995"/>
                </a:moveTo>
                <a:cubicBezTo>
                  <a:pt x="262753" y="575399"/>
                  <a:pt x="362175" y="665708"/>
                  <a:pt x="484822" y="665708"/>
                </a:cubicBezTo>
                <a:cubicBezTo>
                  <a:pt x="607470" y="665708"/>
                  <a:pt x="706892" y="575399"/>
                  <a:pt x="706892" y="463995"/>
                </a:cubicBezTo>
                <a:cubicBezTo>
                  <a:pt x="706892" y="352592"/>
                  <a:pt x="607470" y="262283"/>
                  <a:pt x="484822" y="262283"/>
                </a:cubicBezTo>
                <a:cubicBezTo>
                  <a:pt x="362175" y="262283"/>
                  <a:pt x="262753" y="352592"/>
                  <a:pt x="262753" y="463995"/>
                </a:cubicBezTo>
                <a:close/>
              </a:path>
            </a:pathLst>
          </a:custGeom>
          <a:solidFill>
            <a:srgbClr val="F2F2F2"/>
          </a:solidFill>
          <a:ln w="4925" cap="flat">
            <a:solidFill>
              <a:srgbClr val="172C5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Image 4"/>
          <p:cNvSpPr/>
          <p:nvPr/>
        </p:nvSpPr>
        <p:spPr>
          <a:xfrm>
            <a:off x="685546" y="6475808"/>
            <a:ext cx="965151" cy="882610"/>
          </a:xfrm>
          <a:custGeom>
            <a:avLst/>
            <a:gdLst>
              <a:gd name="connsiteX0" fmla="*/ -38 w 965151"/>
              <a:gd name="connsiteY0" fmla="*/ 226239 h 882610"/>
              <a:gd name="connsiteX1" fmla="*/ 192180 w 965151"/>
              <a:gd name="connsiteY1" fmla="*/ -174 h 882610"/>
              <a:gd name="connsiteX2" fmla="*/ 482538 w 965151"/>
              <a:gd name="connsiteY2" fmla="*/ 246331 h 882610"/>
              <a:gd name="connsiteX3" fmla="*/ 772897 w 965151"/>
              <a:gd name="connsiteY3" fmla="*/ -174 h 882610"/>
              <a:gd name="connsiteX4" fmla="*/ 965113 w 965151"/>
              <a:gd name="connsiteY4" fmla="*/ 226239 h 882610"/>
              <a:gd name="connsiteX5" fmla="*/ 711994 w 965151"/>
              <a:gd name="connsiteY5" fmla="*/ 441131 h 882610"/>
              <a:gd name="connsiteX6" fmla="*/ 965113 w 965151"/>
              <a:gd name="connsiteY6" fmla="*/ 656023 h 882610"/>
              <a:gd name="connsiteX7" fmla="*/ 772897 w 965151"/>
              <a:gd name="connsiteY7" fmla="*/ 882436 h 882610"/>
              <a:gd name="connsiteX8" fmla="*/ 482538 w 965151"/>
              <a:gd name="connsiteY8" fmla="*/ 635931 h 882610"/>
              <a:gd name="connsiteX9" fmla="*/ 192180 w 965151"/>
              <a:gd name="connsiteY9" fmla="*/ 882436 h 882610"/>
              <a:gd name="connsiteX10" fmla="*/ -38 w 965151"/>
              <a:gd name="connsiteY10" fmla="*/ 656023 h 882610"/>
              <a:gd name="connsiteX11" fmla="*/ 253082 w 965151"/>
              <a:gd name="connsiteY11" fmla="*/ 441131 h 88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5151" h="882610">
                <a:moveTo>
                  <a:pt x="-38" y="226239"/>
                </a:moveTo>
                <a:lnTo>
                  <a:pt x="192180" y="-174"/>
                </a:lnTo>
                <a:lnTo>
                  <a:pt x="482538" y="246331"/>
                </a:lnTo>
                <a:lnTo>
                  <a:pt x="772897" y="-174"/>
                </a:lnTo>
                <a:lnTo>
                  <a:pt x="965113" y="226239"/>
                </a:lnTo>
                <a:lnTo>
                  <a:pt x="711994" y="441131"/>
                </a:lnTo>
                <a:lnTo>
                  <a:pt x="965113" y="656023"/>
                </a:lnTo>
                <a:lnTo>
                  <a:pt x="772897" y="882436"/>
                </a:lnTo>
                <a:lnTo>
                  <a:pt x="482538" y="635931"/>
                </a:lnTo>
                <a:lnTo>
                  <a:pt x="192180" y="882436"/>
                </a:lnTo>
                <a:lnTo>
                  <a:pt x="-38" y="656023"/>
                </a:lnTo>
                <a:lnTo>
                  <a:pt x="253082" y="441131"/>
                </a:lnTo>
                <a:close/>
              </a:path>
            </a:pathLst>
          </a:custGeom>
          <a:solidFill>
            <a:srgbClr val="C00000"/>
          </a:solidFill>
          <a:ln w="4529" cap="flat">
            <a:solidFill>
              <a:srgbClr val="172C5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5ED794C-1618-761A-45E4-837C71C0DD57}"/>
              </a:ext>
            </a:extLst>
          </p:cNvPr>
          <p:cNvSpPr/>
          <p:nvPr/>
        </p:nvSpPr>
        <p:spPr>
          <a:xfrm>
            <a:off x="12395569" y="7503795"/>
            <a:ext cx="2228191" cy="725805"/>
          </a:xfrm>
          <a:prstGeom prst="rect">
            <a:avLst/>
          </a:prstGeom>
          <a:solidFill>
            <a:srgbClr val="0C0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7" name="Image 0" descr="A colorful art piece with black lines and dots&#10;&#10;AI-generated content may be incorrect.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36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56734" y="606147"/>
            <a:ext cx="5777627" cy="722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kern="0" spc="-91" dirty="0">
                <a:solidFill>
                  <a:srgbClr val="FF8AAF"/>
                </a:solidFill>
                <a:ea typeface="Petrona Bold" pitchFamily="34" charset="-122"/>
                <a:cs typeface="Petrona Bold" pitchFamily="34" charset="-120"/>
              </a:rPr>
              <a:t>Code Snippets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256734" y="1658422"/>
            <a:ext cx="7603331" cy="5965031"/>
          </a:xfrm>
          <a:prstGeom prst="roundRect">
            <a:avLst>
              <a:gd name="adj" fmla="val 1550"/>
            </a:avLst>
          </a:prstGeom>
          <a:solidFill>
            <a:srgbClr val="1C113B"/>
          </a:solidFill>
          <a:ln/>
        </p:spPr>
      </p:sp>
      <p:sp>
        <p:nvSpPr>
          <p:cNvPr id="5" name="Shape 2"/>
          <p:cNvSpPr/>
          <p:nvPr/>
        </p:nvSpPr>
        <p:spPr>
          <a:xfrm>
            <a:off x="6245781" y="1658422"/>
            <a:ext cx="7625239" cy="5965031"/>
          </a:xfrm>
          <a:prstGeom prst="roundRect">
            <a:avLst>
              <a:gd name="adj" fmla="val 553"/>
            </a:avLst>
          </a:prstGeom>
          <a:solidFill>
            <a:srgbClr val="1C113B"/>
          </a:solidFill>
          <a:ln/>
        </p:spPr>
      </p:sp>
      <p:sp>
        <p:nvSpPr>
          <p:cNvPr id="6" name="Text 3"/>
          <p:cNvSpPr/>
          <p:nvPr/>
        </p:nvSpPr>
        <p:spPr>
          <a:xfrm>
            <a:off x="6465808" y="1823442"/>
            <a:ext cx="7185184" cy="5634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board = [' ' for _ in range(9)]</a:t>
            </a: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display_board():</a:t>
            </a: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for row in [board[i*3:(i+1)*3] for i in range(3)]:</a:t>
            </a: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print('| ' + ' | '.join(row) + ' |')</a:t>
            </a: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player_move(player):</a:t>
            </a: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move = int(input("Enter your move (1-9): ")) - 1</a:t>
            </a: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board[move] == ' ':</a:t>
            </a: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board[move] = player</a:t>
            </a: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check_win(player):</a:t>
            </a: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win_conditions = [(0, 1, 2), (3, 4, 5), (6, 7, 8), (0, 3, 6), (1, 4, 7), (2, 5, 8), (0, 4, 8), (2, 4, 6)]</a:t>
            </a:r>
            <a:endParaRPr lang="en-US" sz="1700" dirty="0"/>
          </a:p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any(board[a] == board[b] == board[c] == player for a, b, c in win_conditions)</a:t>
            </a:r>
            <a:endParaRPr lang="en-US" sz="17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EB240-B5CA-DBD5-AFE8-C119AEF8365F}"/>
              </a:ext>
            </a:extLst>
          </p:cNvPr>
          <p:cNvSpPr/>
          <p:nvPr/>
        </p:nvSpPr>
        <p:spPr>
          <a:xfrm>
            <a:off x="12489366" y="7788473"/>
            <a:ext cx="2134394" cy="441127"/>
          </a:xfrm>
          <a:prstGeom prst="rect">
            <a:avLst/>
          </a:prstGeom>
          <a:solidFill>
            <a:srgbClr val="0C0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66A8150C-985C-0A4E-75C6-32A01BC2E7AC}"/>
              </a:ext>
            </a:extLst>
          </p:cNvPr>
          <p:cNvSpPr/>
          <p:nvPr/>
        </p:nvSpPr>
        <p:spPr>
          <a:xfrm>
            <a:off x="511763" y="4989231"/>
            <a:ext cx="2497873" cy="2388391"/>
          </a:xfrm>
          <a:prstGeom prst="donut">
            <a:avLst>
              <a:gd name="adj" fmla="val 2828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DB171A69-0A1F-3A68-F371-D26D3BD9AE1A}"/>
              </a:ext>
            </a:extLst>
          </p:cNvPr>
          <p:cNvSpPr/>
          <p:nvPr/>
        </p:nvSpPr>
        <p:spPr>
          <a:xfrm>
            <a:off x="-319002" y="1085149"/>
            <a:ext cx="4159405" cy="3534936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9B147B1E-9112-538B-FA5E-DAFA6F17524D}"/>
              </a:ext>
            </a:extLst>
          </p:cNvPr>
          <p:cNvSpPr/>
          <p:nvPr/>
        </p:nvSpPr>
        <p:spPr>
          <a:xfrm>
            <a:off x="3378773" y="1726409"/>
            <a:ext cx="2497873" cy="2388391"/>
          </a:xfrm>
          <a:prstGeom prst="donut">
            <a:avLst>
              <a:gd name="adj" fmla="val 2828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DC1FF942-0F64-7CC0-B629-3C399C16BAF4}"/>
              </a:ext>
            </a:extLst>
          </p:cNvPr>
          <p:cNvSpPr/>
          <p:nvPr/>
        </p:nvSpPr>
        <p:spPr>
          <a:xfrm>
            <a:off x="2548006" y="4415958"/>
            <a:ext cx="4159405" cy="3534936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356" y="0"/>
            <a:ext cx="6814730" cy="8229600"/>
          </a:xfrm>
          <a:prstGeom prst="rect">
            <a:avLst/>
          </a:prstGeom>
          <a:scene3d>
            <a:camera prst="orthographicFront">
              <a:rot lat="0" lon="19799958" rev="0"/>
            </a:camera>
            <a:lightRig rig="threePt" dir="t"/>
          </a:scene3d>
        </p:spPr>
      </p:pic>
      <p:sp>
        <p:nvSpPr>
          <p:cNvPr id="3" name="Text 0"/>
          <p:cNvSpPr/>
          <p:nvPr/>
        </p:nvSpPr>
        <p:spPr>
          <a:xfrm>
            <a:off x="467017" y="4398379"/>
            <a:ext cx="8468640" cy="1030147"/>
          </a:xfrm>
          <a:prstGeom prst="rect">
            <a:avLst/>
          </a:prstGeom>
          <a:noFill/>
          <a:ln/>
          <a:scene3d>
            <a:camera prst="orthographicFront"/>
            <a:lightRig rig="threePt" dir="t"/>
          </a:scene3d>
          <a:sp3d extrusionH="76200">
            <a:bevelT w="69850"/>
            <a:bevelB w="38100"/>
            <a:extrusionClr>
              <a:srgbClr val="FF0000"/>
            </a:extrusionClr>
          </a:sp3d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13800" b="1" kern="0" spc="-94" dirty="0">
                <a:solidFill>
                  <a:srgbClr val="FF8AAF"/>
                </a:solidFill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13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352</Words>
  <Application>Microsoft Office PowerPoint</Application>
  <PresentationFormat>Custom</PresentationFormat>
  <Paragraphs>53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Consolas</vt:lpstr>
      <vt:lpstr>Inter</vt:lpstr>
      <vt:lpstr>Inter Bold</vt:lpstr>
      <vt:lpstr>Arial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mansi patel</cp:lastModifiedBy>
  <cp:revision>4</cp:revision>
  <dcterms:created xsi:type="dcterms:W3CDTF">2025-01-24T12:32:35Z</dcterms:created>
  <dcterms:modified xsi:type="dcterms:W3CDTF">2025-02-27T03:45:14Z</dcterms:modified>
</cp:coreProperties>
</file>